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40" r:id="rId2"/>
  </p:sldMasterIdLst>
  <p:sldIdLst>
    <p:sldId id="256" r:id="rId3"/>
    <p:sldId id="270" r:id="rId4"/>
    <p:sldId id="257" r:id="rId5"/>
    <p:sldId id="258" r:id="rId6"/>
    <p:sldId id="259" r:id="rId7"/>
    <p:sldId id="260" r:id="rId8"/>
    <p:sldId id="261" r:id="rId9"/>
    <p:sldId id="263" r:id="rId10"/>
    <p:sldId id="272" r:id="rId11"/>
    <p:sldId id="271" r:id="rId12"/>
    <p:sldId id="262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2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8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52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765AA-564D-45E2-88FC-52EA5A4F8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F07835-E70C-47EB-BECF-23E2D6ACF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634B0F-7269-4DA0-91EF-FE5A27D2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CBEBBE-DAB9-46BC-B603-32B0DF24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A2B274-F630-40E6-84E0-9574F096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638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78EDB-745B-48AC-A6A1-4D59640D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E6743D-0730-4C8E-B123-31986B9F7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07558A-357C-4332-B220-61B9D02D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DEC65-BCDC-4B5E-940C-353D759D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F089C2-0262-4C31-A307-531FB02A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14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96F4E-F7F6-45FA-8AC6-BDBD3DBE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930A5F-2F1B-48E5-9BA1-DCE4EC52C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123A97-2856-46B1-AA3B-6BB51CA0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8AF858-2247-4364-B77F-3C886CDD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7C1577-B3C7-487C-9560-F6C2AD9D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443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6B330-E4CD-481A-AEB4-38323755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B66B4C-C5E8-4902-B182-7DFC4BBAC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77F84C-8C99-45D4-9691-AE1FCA51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B86234-6BB2-4BF0-8CA5-16502993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A79794-6B5A-4AEB-9C7F-030F11CD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23316D-BF18-4D21-A9BA-F7DAA232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10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BC8CC-7189-4CC2-831E-DEAF20B2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B77D29-5C7F-41E3-90B6-DF4386E36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3D4856-EFD8-4654-BA86-AB24C0E68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DA88F8B-A802-4630-8898-847070A9C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36074E-10C4-490F-B8F5-67BD74988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0C9382-8F6D-4155-AF7B-1D5572EC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745C51-2327-45F1-A0F4-6BAB4A23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96C2815-6645-4CDE-9A0A-BFA5CCE5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288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E033D-9D87-4F98-9CBC-09403BC54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8A9F8B-8B7A-4786-BFBC-A42D73C1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020107B-F36C-412E-AB5E-52D29D79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03EE796-734A-48B0-9A5F-E684C6FC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7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EE83CF-55F3-4600-9F03-5078DB60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609ACD8-60B5-4741-957E-2D7C2E33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0D7AA62-F3BD-4584-866D-8133BE5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412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EC2D4-C6FC-493D-B692-B60A4020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BA8C52-7CA1-48C2-BED2-AAD32769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7FCE19-0D68-4327-A523-056D7DCCE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E68269-F33C-4F50-B56E-C04E2681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50C448-853D-40B2-A1BD-BFAE9DFF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01DD7D-F571-4A1E-A08D-91DAD1BD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53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091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4397C-17DB-4A03-A2AE-93C8DBDA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0505E91-401B-45AF-B7CF-F62C2161D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BBCCF3-67CD-4DAA-BF22-D0E4B8D01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D504AC-39EA-45BB-AE9A-B868295E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B46DAB-05C0-477A-B496-A4272C22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3B6589-BB2E-480B-9075-7CBA26A5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043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D94B4-CEB0-4485-B6EB-63DF9B41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A63B04-EFCF-486D-939A-09B791295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6D8116-DA81-4EA8-AFC8-25CDEC25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531373-A7AE-4C94-AEF3-4F590848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50A5CE-1505-4ABF-B699-838EB63C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3247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D059D54-4D3C-4713-85CF-B34675D1D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77393F-DD70-463C-A2C8-A4B253BFC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60010D-A244-482D-8933-3691482C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CF85D5-F78F-4428-A7BC-B53B90A4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EE9F6C-A647-408C-9D0D-8A493C4C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99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9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0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1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6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7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A3C3293-1504-4429-AD2B-696046C6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B88BF9-6924-4589-A3A1-1B5182BF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F491BF-BBF4-40B2-AC1A-D927B6E7E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C24EF-AD28-448E-A620-F4B38C7F1BBD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61E4A8-5B8B-467D-A3D9-4E7765459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AD1B35-D1BF-405E-AD12-B6C2570A1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3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BDD2E98-F85F-4C9F-B090-4DF4DA71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7999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159137-BEF7-47D9-A0FE-B80FCEBB0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613" y="3429001"/>
            <a:ext cx="5809124" cy="2711304"/>
          </a:xfrm>
        </p:spPr>
        <p:txBody>
          <a:bodyPr anchor="b">
            <a:normAutofit/>
          </a:bodyPr>
          <a:lstStyle/>
          <a:p>
            <a:r>
              <a:rPr lang="nl-NL"/>
              <a:t>Les 1 Methodiek Periode 5 PW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6EF249E-105C-4FFC-8F7B-19B8D3850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3917" y="3429001"/>
            <a:ext cx="2775102" cy="2188882"/>
          </a:xfrm>
        </p:spPr>
        <p:txBody>
          <a:bodyPr anchor="t">
            <a:normAutofit/>
          </a:bodyPr>
          <a:lstStyle/>
          <a:p>
            <a:r>
              <a:rPr lang="nl-NL"/>
              <a:t>Soorten activiteiten</a:t>
            </a:r>
          </a:p>
        </p:txBody>
      </p:sp>
      <p:pic>
        <p:nvPicPr>
          <p:cNvPr id="24" name="Picture 3" descr="Abstracte achtergrond met driehoeken">
            <a:extLst>
              <a:ext uri="{FF2B5EF4-FFF2-40B4-BE49-F238E27FC236}">
                <a16:creationId xmlns:a16="http://schemas.microsoft.com/office/drawing/2014/main" id="{EEA8DC82-F73B-4083-8AF1-B63DC6239F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621" r="3" b="3"/>
          <a:stretch/>
        </p:blipFill>
        <p:spPr>
          <a:xfrm>
            <a:off x="367743" y="382497"/>
            <a:ext cx="6901800" cy="2551203"/>
          </a:xfrm>
          <a:prstGeom prst="rect">
            <a:avLst/>
          </a:prstGeom>
        </p:spPr>
      </p:pic>
      <p:pic>
        <p:nvPicPr>
          <p:cNvPr id="1026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32C780C8-D2D5-4F2F-B67F-6B63ABF9F5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0" r="30767"/>
          <a:stretch/>
        </p:blipFill>
        <p:spPr bwMode="auto">
          <a:xfrm>
            <a:off x="7269544" y="382497"/>
            <a:ext cx="3479154" cy="255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79506"/>
            <a:ext cx="11456511" cy="614356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79506"/>
            <a:ext cx="0" cy="614356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6047437"/>
            <a:ext cx="3471598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F07B81A-3898-46B4-BFC6-9787CAF2E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379506"/>
            <a:ext cx="0" cy="614356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F5AB66E-9A9D-4E38-B645-3D8E3AE8E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3" y="2934930"/>
            <a:ext cx="10380953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10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594EE0-1C7F-4861-AC6A-750C3FCBE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9/23/2021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00B7F90-00E2-4844-87B5-2086A903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2713F01-BC7B-40CA-A4D4-9632E0D5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10</a:t>
            </a:fld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5A27940-263A-48E9-8528-42EAD754F847}"/>
              </a:ext>
            </a:extLst>
          </p:cNvPr>
          <p:cNvSpPr txBox="1"/>
          <p:nvPr/>
        </p:nvSpPr>
        <p:spPr>
          <a:xfrm>
            <a:off x="628652" y="430621"/>
            <a:ext cx="9828332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Antwoorden bij dia 8:</a:t>
            </a:r>
          </a:p>
          <a:p>
            <a:endParaRPr lang="nl-NL" dirty="0"/>
          </a:p>
          <a:p>
            <a:r>
              <a:rPr lang="nl-NL" dirty="0"/>
              <a:t>Peuterspeelzaal	* vooral gericht op ontwikkelingsgerichte activiteiten</a:t>
            </a:r>
          </a:p>
          <a:p>
            <a:r>
              <a:rPr lang="nl-NL" dirty="0"/>
              <a:t>		* leeftijd 2-4 jaar</a:t>
            </a:r>
          </a:p>
          <a:p>
            <a:r>
              <a:rPr lang="nl-NL" dirty="0"/>
              <a:t>		* korte spanningsboog, dus korte activiteiten</a:t>
            </a:r>
          </a:p>
          <a:p>
            <a:r>
              <a:rPr lang="nl-NL" dirty="0"/>
              <a:t>		* spannend voor ze om uit de eigen omgeving te gaan, hier voorzichtig mee zijn</a:t>
            </a:r>
          </a:p>
          <a:p>
            <a:r>
              <a:rPr lang="nl-NL" dirty="0"/>
              <a:t>		* peuters hebben binnen de activiteiten ruimte nodig om hun eigen impulsen te</a:t>
            </a:r>
          </a:p>
          <a:p>
            <a:r>
              <a:rPr lang="nl-NL" dirty="0"/>
              <a:t>		   volgen: dus veel ruimte geven voor eigen inbreng/aansluiten op waar zij mee bezig </a:t>
            </a:r>
          </a:p>
          <a:p>
            <a:r>
              <a:rPr lang="nl-NL" dirty="0"/>
              <a:t>		  zijn is nodig</a:t>
            </a:r>
          </a:p>
          <a:p>
            <a:endParaRPr lang="nl-NL" dirty="0"/>
          </a:p>
          <a:p>
            <a:r>
              <a:rPr lang="nl-NL" dirty="0"/>
              <a:t>Kinderdagverblijf:  	* leeftijd 0-4 jaar</a:t>
            </a:r>
          </a:p>
          <a:p>
            <a:r>
              <a:rPr lang="nl-NL" dirty="0"/>
              <a:t>		* meer vrije activiteiten, minder ontwikkelingsgerichte activiteiten dan op een</a:t>
            </a:r>
          </a:p>
          <a:p>
            <a:r>
              <a:rPr lang="nl-NL" dirty="0"/>
              <a:t>		   peuterspeelzaal</a:t>
            </a:r>
          </a:p>
          <a:p>
            <a:r>
              <a:rPr lang="nl-NL" dirty="0"/>
              <a:t>		* het vaste dagritme is belangrijk, dus de activiteiten moeten plaatsvinden wanneer</a:t>
            </a:r>
          </a:p>
          <a:p>
            <a:r>
              <a:rPr lang="nl-NL" dirty="0"/>
              <a:t>		   de kinderen er ruimte voor hebben.</a:t>
            </a:r>
          </a:p>
          <a:p>
            <a:endParaRPr lang="nl-NL" dirty="0"/>
          </a:p>
          <a:p>
            <a:r>
              <a:rPr lang="nl-NL" dirty="0"/>
              <a:t>MKD:	* leeftijd 1,5 – 7 jaar</a:t>
            </a:r>
          </a:p>
          <a:p>
            <a:r>
              <a:rPr lang="nl-NL" dirty="0"/>
              <a:t>	* je werkt met individuele activiteiten, omdat de kinderen ontwikkelingsachterstand hebben</a:t>
            </a:r>
          </a:p>
          <a:p>
            <a:r>
              <a:rPr lang="nl-NL" dirty="0"/>
              <a:t>                     en erg verschillen</a:t>
            </a:r>
          </a:p>
        </p:txBody>
      </p:sp>
    </p:spTree>
    <p:extLst>
      <p:ext uri="{BB962C8B-B14F-4D97-AF65-F5344CB8AC3E}">
        <p14:creationId xmlns:p14="http://schemas.microsoft.com/office/powerpoint/2010/main" val="1619936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59AFFB-4994-4394-A290-B9007A9C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7725A48B-ED7D-4007-8FF3-72CF91374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2DE62CC4-E80F-4CC8-95BE-8B62AD404844}"/>
              </a:ext>
            </a:extLst>
          </p:cNvPr>
          <p:cNvSpPr/>
          <p:nvPr/>
        </p:nvSpPr>
        <p:spPr>
          <a:xfrm>
            <a:off x="1045057" y="943594"/>
            <a:ext cx="9225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Oriëntatie op de werkprocessen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1941B6F-1470-40C9-BE3F-A5743C1C92CF}"/>
              </a:ext>
            </a:extLst>
          </p:cNvPr>
          <p:cNvSpPr txBox="1"/>
          <p:nvPr/>
        </p:nvSpPr>
        <p:spPr>
          <a:xfrm>
            <a:off x="1045057" y="2257425"/>
            <a:ext cx="96487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Lees de werkprocessen goed door (zie </a:t>
            </a:r>
            <a:r>
              <a:rPr lang="nl-NL" sz="3600" dirty="0" err="1"/>
              <a:t>powerpoint</a:t>
            </a:r>
            <a:r>
              <a:rPr lang="nl-NL" sz="3600" dirty="0"/>
              <a:t>)</a:t>
            </a:r>
          </a:p>
          <a:p>
            <a:endParaRPr lang="nl-NL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dirty="0"/>
              <a:t>Vorm een idee over de lesactiviteiten die je wilt</a:t>
            </a:r>
          </a:p>
          <a:p>
            <a:r>
              <a:rPr lang="nl-NL" sz="3600" dirty="0"/>
              <a:t>      gaan doen</a:t>
            </a:r>
          </a:p>
          <a:p>
            <a:r>
              <a:rPr lang="nl-NL" sz="3600" dirty="0"/>
              <a:t>*   Maak een planning voor deze periode</a:t>
            </a:r>
          </a:p>
        </p:txBody>
      </p:sp>
    </p:spTree>
    <p:extLst>
      <p:ext uri="{BB962C8B-B14F-4D97-AF65-F5344CB8AC3E}">
        <p14:creationId xmlns:p14="http://schemas.microsoft.com/office/powerpoint/2010/main" val="132706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A13DFC1-2DAA-491F-BC73-901F2B5EC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10" y="186813"/>
            <a:ext cx="9319060" cy="524197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03CA1F5-C672-40D6-BD4F-791B03E602B1}"/>
              </a:ext>
            </a:extLst>
          </p:cNvPr>
          <p:cNvSpPr txBox="1"/>
          <p:nvPr/>
        </p:nvSpPr>
        <p:spPr>
          <a:xfrm>
            <a:off x="1710813" y="5781368"/>
            <a:ext cx="28198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1: fase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2: fase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Deze les: fase 3, plan maken</a:t>
            </a:r>
          </a:p>
        </p:txBody>
      </p:sp>
    </p:spTree>
    <p:extLst>
      <p:ext uri="{BB962C8B-B14F-4D97-AF65-F5344CB8AC3E}">
        <p14:creationId xmlns:p14="http://schemas.microsoft.com/office/powerpoint/2010/main" val="48223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5A765A7-1329-4A6D-94DA-E20E48ABC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0800000">
            <a:off x="14677019" y="1542206"/>
            <a:ext cx="1430381" cy="250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6E0CE4A-9173-4C89-9AED-CE057B939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E27A38FD-0D48-4060-8040-CAE628FD5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61E7E2DD-6036-4ADB-A975-B45FD0224AF9}"/>
              </a:ext>
            </a:extLst>
          </p:cNvPr>
          <p:cNvSpPr/>
          <p:nvPr/>
        </p:nvSpPr>
        <p:spPr>
          <a:xfrm>
            <a:off x="2422187" y="1285079"/>
            <a:ext cx="643357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Actief Leven</a:t>
            </a:r>
          </a:p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Is</a:t>
            </a:r>
          </a:p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</a:t>
            </a:r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en basisbehoefte</a:t>
            </a:r>
          </a:p>
          <a:p>
            <a:pPr algn="ctr"/>
            <a:r>
              <a:rPr lang="nl-NL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van mensen</a:t>
            </a:r>
            <a:endParaRPr lang="nl-NL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90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0989D8-EC27-4CE4-A289-D555E9CA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A6D61C0D-CE39-4644-8D47-230EBE05D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DBCF97CF-8B58-4C6E-B97F-51DDCAF0112D}"/>
              </a:ext>
            </a:extLst>
          </p:cNvPr>
          <p:cNvSpPr txBox="1"/>
          <p:nvPr/>
        </p:nvSpPr>
        <p:spPr>
          <a:xfrm flipH="1">
            <a:off x="1423832" y="2798886"/>
            <a:ext cx="4526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Vaste Activiteiten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815E6F2-3BE9-4253-A4CB-5942D119D660}"/>
              </a:ext>
            </a:extLst>
          </p:cNvPr>
          <p:cNvSpPr txBox="1"/>
          <p:nvPr/>
        </p:nvSpPr>
        <p:spPr>
          <a:xfrm>
            <a:off x="5950113" y="2737330"/>
            <a:ext cx="4526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Vrije activiteiten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7430868-41D1-4AF8-8E3A-F4235C2DBA7F}"/>
              </a:ext>
            </a:extLst>
          </p:cNvPr>
          <p:cNvSpPr txBox="1"/>
          <p:nvPr/>
        </p:nvSpPr>
        <p:spPr>
          <a:xfrm>
            <a:off x="4219575" y="1405259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Activiteiten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EE824FB-D3E6-4740-AFC0-32A6B7C46528}"/>
              </a:ext>
            </a:extLst>
          </p:cNvPr>
          <p:cNvSpPr txBox="1"/>
          <p:nvPr/>
        </p:nvSpPr>
        <p:spPr>
          <a:xfrm>
            <a:off x="502735" y="4269457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B050"/>
                </a:solidFill>
              </a:rPr>
              <a:t>Dagelijkse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05E437-891C-4C3C-AFB6-0453362532EF}"/>
              </a:ext>
            </a:extLst>
          </p:cNvPr>
          <p:cNvSpPr txBox="1"/>
          <p:nvPr/>
        </p:nvSpPr>
        <p:spPr>
          <a:xfrm>
            <a:off x="3153999" y="4269456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B050"/>
                </a:solidFill>
              </a:rPr>
              <a:t>Doelgerichte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E3F080A-8683-403F-8085-31D218BB44D6}"/>
              </a:ext>
            </a:extLst>
          </p:cNvPr>
          <p:cNvSpPr txBox="1"/>
          <p:nvPr/>
        </p:nvSpPr>
        <p:spPr>
          <a:xfrm>
            <a:off x="5982767" y="4238677"/>
            <a:ext cx="3855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>
                <a:solidFill>
                  <a:srgbClr val="00B050"/>
                </a:solidFill>
              </a:rPr>
              <a:t>Ontwikkelingsgerichte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5EE0C600-EE26-453A-8B0C-3AF64B4021B9}"/>
              </a:ext>
            </a:extLst>
          </p:cNvPr>
          <p:cNvCxnSpPr>
            <a:stCxn id="9" idx="2"/>
          </p:cNvCxnSpPr>
          <p:nvPr/>
        </p:nvCxnSpPr>
        <p:spPr>
          <a:xfrm flipH="1">
            <a:off x="2933700" y="2051590"/>
            <a:ext cx="2468250" cy="68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250FC4EF-F586-4BCD-99ED-9E7763AA5C7A}"/>
              </a:ext>
            </a:extLst>
          </p:cNvPr>
          <p:cNvCxnSpPr>
            <a:stCxn id="9" idx="2"/>
            <a:endCxn id="8" idx="0"/>
          </p:cNvCxnSpPr>
          <p:nvPr/>
        </p:nvCxnSpPr>
        <p:spPr>
          <a:xfrm>
            <a:off x="5401950" y="2051590"/>
            <a:ext cx="2811304" cy="68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58758FD1-B725-4CC6-8621-F1406A0BA7E8}"/>
              </a:ext>
            </a:extLst>
          </p:cNvPr>
          <p:cNvCxnSpPr>
            <a:endCxn id="10" idx="0"/>
          </p:cNvCxnSpPr>
          <p:nvPr/>
        </p:nvCxnSpPr>
        <p:spPr>
          <a:xfrm flipH="1">
            <a:off x="1450271" y="3429000"/>
            <a:ext cx="1483429" cy="840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BC0317DB-89F8-4F1D-B2C8-95A02918BCAD}"/>
              </a:ext>
            </a:extLst>
          </p:cNvPr>
          <p:cNvCxnSpPr>
            <a:endCxn id="11" idx="0"/>
          </p:cNvCxnSpPr>
          <p:nvPr/>
        </p:nvCxnSpPr>
        <p:spPr>
          <a:xfrm>
            <a:off x="2922738" y="3429000"/>
            <a:ext cx="1383179" cy="840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EC04C650-DE90-43C5-A247-924FFCC80E94}"/>
              </a:ext>
            </a:extLst>
          </p:cNvPr>
          <p:cNvCxnSpPr>
            <a:stCxn id="8" idx="2"/>
          </p:cNvCxnSpPr>
          <p:nvPr/>
        </p:nvCxnSpPr>
        <p:spPr>
          <a:xfrm flipH="1">
            <a:off x="8213253" y="3383661"/>
            <a:ext cx="1" cy="855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46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ED0F52-70D1-457F-B159-48DF01A7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4FA63515-7220-4D91-839E-F653BA538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2E52C586-CC94-4856-AC70-3DF84099AEC2}"/>
              </a:ext>
            </a:extLst>
          </p:cNvPr>
          <p:cNvSpPr/>
          <p:nvPr/>
        </p:nvSpPr>
        <p:spPr>
          <a:xfrm>
            <a:off x="2054855" y="481929"/>
            <a:ext cx="7225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voor activiteit is het?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924DC40-FB4B-45F6-8943-6C37B03F9216}"/>
              </a:ext>
            </a:extLst>
          </p:cNvPr>
          <p:cNvSpPr txBox="1"/>
          <p:nvPr/>
        </p:nvSpPr>
        <p:spPr>
          <a:xfrm>
            <a:off x="1028700" y="2066925"/>
            <a:ext cx="1044548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800" dirty="0"/>
              <a:t>De letter g schrijven in het schrijfschrift</a:t>
            </a:r>
          </a:p>
          <a:p>
            <a:pPr marL="342900" indent="-342900">
              <a:buAutoNum type="arabicPeriod"/>
            </a:pPr>
            <a:r>
              <a:rPr lang="nl-NL" sz="2800" dirty="0"/>
              <a:t>Samen met de klas eten in de kleine pauze</a:t>
            </a:r>
          </a:p>
          <a:p>
            <a:pPr marL="342900" indent="-342900">
              <a:buAutoNum type="arabicPeriod"/>
            </a:pPr>
            <a:r>
              <a:rPr lang="nl-NL" sz="2800" dirty="0"/>
              <a:t>Een toneelstuk oefenen om op te voeren aan ouders buiten schooltijd</a:t>
            </a:r>
          </a:p>
          <a:p>
            <a:pPr marL="342900" indent="-342900">
              <a:buAutoNum type="arabicPeriod"/>
            </a:pPr>
            <a:r>
              <a:rPr lang="nl-NL" sz="2800" dirty="0"/>
              <a:t>Leren rekenen met de inhoudsmaten liter en dm3</a:t>
            </a:r>
          </a:p>
          <a:p>
            <a:pPr marL="342900" indent="-342900">
              <a:buAutoNum type="arabicPeriod"/>
            </a:pPr>
            <a:r>
              <a:rPr lang="nl-NL" sz="2800" dirty="0"/>
              <a:t>Een kringgesprek houden</a:t>
            </a:r>
          </a:p>
          <a:p>
            <a:pPr marL="342900" indent="-342900">
              <a:buAutoNum type="arabicPeriod"/>
            </a:pPr>
            <a:r>
              <a:rPr lang="nl-NL" sz="2800" dirty="0"/>
              <a:t>Omkleden voor de gymles</a:t>
            </a:r>
          </a:p>
          <a:p>
            <a:pPr marL="342900" indent="-342900">
              <a:buAutoNum type="arabicPeriod"/>
            </a:pPr>
            <a:r>
              <a:rPr lang="nl-NL" sz="2800" dirty="0"/>
              <a:t>Sinterklaasfeest vieren op school</a:t>
            </a:r>
          </a:p>
          <a:p>
            <a:pPr marL="342900" indent="-342900">
              <a:buAutoNum type="arabicPeriod"/>
            </a:pPr>
            <a:r>
              <a:rPr lang="nl-NL" sz="2800" dirty="0"/>
              <a:t>Topografie van de Verenigde Staten leren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388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782A24F-72EA-4E4A-9CB0-96E3CD99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9/23/2021</a:t>
            </a:fld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50689E-80CB-48D5-817C-519EC4C74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AEED8B00-B826-433F-A599-B18FCEA78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C98319B4-994E-4ACE-9F95-6D8C5B0E2A20}"/>
              </a:ext>
            </a:extLst>
          </p:cNvPr>
          <p:cNvSpPr/>
          <p:nvPr/>
        </p:nvSpPr>
        <p:spPr>
          <a:xfrm>
            <a:off x="218280" y="478827"/>
            <a:ext cx="108029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Proces van afnemende sturing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bij ontwikkelingsgerichte activiteiten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6F46C7C-D102-46E9-BDA5-BD223D4889CA}"/>
              </a:ext>
            </a:extLst>
          </p:cNvPr>
          <p:cNvSpPr txBox="1"/>
          <p:nvPr/>
        </p:nvSpPr>
        <p:spPr>
          <a:xfrm>
            <a:off x="990600" y="2502336"/>
            <a:ext cx="953658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Je doel is: leerlingen iets leren wat ze zelfstandig kunnen</a:t>
            </a:r>
          </a:p>
          <a:p>
            <a:endParaRPr lang="nl-NL" sz="3200" dirty="0"/>
          </a:p>
          <a:p>
            <a:r>
              <a:rPr lang="nl-NL" sz="3200" dirty="0"/>
              <a:t>Voordoen</a:t>
            </a:r>
          </a:p>
          <a:p>
            <a:r>
              <a:rPr lang="nl-NL" sz="3200" dirty="0"/>
              <a:t>Samendoen</a:t>
            </a:r>
          </a:p>
          <a:p>
            <a:r>
              <a:rPr lang="nl-NL" sz="3200" dirty="0"/>
              <a:t>Zelf doen</a:t>
            </a:r>
          </a:p>
          <a:p>
            <a:endParaRPr lang="nl-NL" sz="3200" dirty="0"/>
          </a:p>
          <a:p>
            <a:r>
              <a:rPr lang="nl-NL" sz="3200" dirty="0"/>
              <a:t>Reflectie op het leren!!!</a:t>
            </a:r>
          </a:p>
        </p:txBody>
      </p:sp>
    </p:spTree>
    <p:extLst>
      <p:ext uri="{BB962C8B-B14F-4D97-AF65-F5344CB8AC3E}">
        <p14:creationId xmlns:p14="http://schemas.microsoft.com/office/powerpoint/2010/main" val="3224783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B2BACAC-1FB5-4DC8-92DA-DD4D51FC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7</a:t>
            </a:fld>
            <a:endParaRPr lang="en-US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87E58F1-5C83-4849-B0EB-134A85350204}"/>
              </a:ext>
            </a:extLst>
          </p:cNvPr>
          <p:cNvSpPr/>
          <p:nvPr/>
        </p:nvSpPr>
        <p:spPr>
          <a:xfrm>
            <a:off x="2065501" y="1032836"/>
            <a:ext cx="699422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Stap 1: de Beginsituatie:</a:t>
            </a:r>
          </a:p>
          <a:p>
            <a:pPr algn="ctr"/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endParaRPr lang="nl-NL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7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1F6B0EF6-9EA5-4E1E-8B91-BD0657BC7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722491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46E191A-23CC-40A8-A510-89976354925E}"/>
              </a:ext>
            </a:extLst>
          </p:cNvPr>
          <p:cNvSpPr txBox="1"/>
          <p:nvPr/>
        </p:nvSpPr>
        <p:spPr>
          <a:xfrm>
            <a:off x="680506" y="2395506"/>
            <a:ext cx="976421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3200" dirty="0"/>
              <a:t>Leeftijd en niveau van de kinderen</a:t>
            </a:r>
          </a:p>
          <a:p>
            <a:pPr algn="ctr"/>
            <a:r>
              <a:rPr lang="nl-NL" sz="3200" dirty="0"/>
              <a:t>Belangstelling van de kinderen</a:t>
            </a:r>
          </a:p>
          <a:p>
            <a:pPr algn="ctr"/>
            <a:r>
              <a:rPr lang="nl-NL" sz="3200" dirty="0"/>
              <a:t>Wat weten/kunnen de kinderen </a:t>
            </a:r>
            <a:r>
              <a:rPr lang="nl-NL" sz="3200" dirty="0" err="1"/>
              <a:t>tav</a:t>
            </a:r>
            <a:r>
              <a:rPr lang="nl-NL" sz="3200" dirty="0"/>
              <a:t> deze activiteit?</a:t>
            </a:r>
          </a:p>
          <a:p>
            <a:pPr algn="ctr"/>
            <a:r>
              <a:rPr lang="nl-NL" sz="3200" dirty="0"/>
              <a:t>Wat hebben </a:t>
            </a:r>
            <a:r>
              <a:rPr lang="nl-NL" sz="3200" dirty="0" err="1"/>
              <a:t>indiv</a:t>
            </a:r>
            <a:r>
              <a:rPr lang="nl-NL" sz="3200" dirty="0"/>
              <a:t>. kinderen extra nodig </a:t>
            </a:r>
            <a:r>
              <a:rPr lang="nl-NL" sz="3200" dirty="0" err="1"/>
              <a:t>tav</a:t>
            </a:r>
            <a:r>
              <a:rPr lang="nl-NL" sz="3200" dirty="0"/>
              <a:t> deze activiteit?</a:t>
            </a:r>
          </a:p>
          <a:p>
            <a:pPr algn="ctr"/>
            <a:endParaRPr lang="nl-NL" sz="3200" dirty="0"/>
          </a:p>
          <a:p>
            <a:pPr algn="ctr"/>
            <a:r>
              <a:rPr lang="nl-NL" sz="3200" dirty="0"/>
              <a:t>Kennis van de </a:t>
            </a:r>
            <a:r>
              <a:rPr lang="nl-NL" sz="3200" dirty="0" err="1"/>
              <a:t>leeftijdgroepen</a:t>
            </a:r>
            <a:endParaRPr lang="nl-NL" sz="3200" dirty="0"/>
          </a:p>
          <a:p>
            <a:pPr algn="ctr"/>
            <a:r>
              <a:rPr lang="nl-NL" sz="3200" dirty="0"/>
              <a:t>Kennis van de ontwikkelingsgebieden</a:t>
            </a:r>
          </a:p>
          <a:p>
            <a:pPr algn="ctr"/>
            <a:r>
              <a:rPr lang="nl-NL" sz="3200" dirty="0"/>
              <a:t>Kennis van de ontwikkeling van de kinderen in je groep</a:t>
            </a:r>
          </a:p>
        </p:txBody>
      </p:sp>
    </p:spTree>
    <p:extLst>
      <p:ext uri="{BB962C8B-B14F-4D97-AF65-F5344CB8AC3E}">
        <p14:creationId xmlns:p14="http://schemas.microsoft.com/office/powerpoint/2010/main" val="209893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0B5FB18-83F9-423F-B434-D44D774DC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 descr="Activiteiten en clubs voor hoogbegaafde kinderen - Kind in de Kijker">
            <a:extLst>
              <a:ext uri="{FF2B5EF4-FFF2-40B4-BE49-F238E27FC236}">
                <a16:creationId xmlns:a16="http://schemas.microsoft.com/office/drawing/2014/main" id="{AC97DCA2-FDBD-46D8-8E17-27569ECBE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677190" y="2549770"/>
            <a:ext cx="3156585" cy="86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74C49F-723E-455D-8F1C-2211635A1550}"/>
              </a:ext>
            </a:extLst>
          </p:cNvPr>
          <p:cNvSpPr txBox="1"/>
          <p:nvPr/>
        </p:nvSpPr>
        <p:spPr>
          <a:xfrm>
            <a:off x="1304925" y="1275392"/>
            <a:ext cx="82092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je boek vind je </a:t>
            </a:r>
            <a:r>
              <a:rPr lang="nl-NL" sz="2400" dirty="0" err="1"/>
              <a:t>opo</a:t>
            </a:r>
            <a:r>
              <a:rPr lang="nl-NL" sz="2400" dirty="0"/>
              <a:t> </a:t>
            </a:r>
            <a:r>
              <a:rPr lang="nl-NL" sz="2400" dirty="0" err="1"/>
              <a:t>pag</a:t>
            </a:r>
            <a:r>
              <a:rPr lang="nl-NL" sz="2400" dirty="0"/>
              <a:t> 126 </a:t>
            </a:r>
            <a:r>
              <a:rPr lang="nl-NL" sz="2400" dirty="0" err="1"/>
              <a:t>tm</a:t>
            </a:r>
            <a:r>
              <a:rPr lang="nl-NL" sz="2400" dirty="0"/>
              <a:t> 128 een aantal algemene dingen</a:t>
            </a:r>
          </a:p>
          <a:p>
            <a:r>
              <a:rPr lang="nl-NL" sz="2400" dirty="0"/>
              <a:t>Die horen bij een beginsituatie. Maak hier een lijstje van.</a:t>
            </a:r>
          </a:p>
          <a:p>
            <a:endParaRPr lang="nl-NL" sz="2400" dirty="0"/>
          </a:p>
          <a:p>
            <a:r>
              <a:rPr lang="nl-NL" sz="2400" dirty="0"/>
              <a:t>Peuterspeelzaal</a:t>
            </a:r>
          </a:p>
          <a:p>
            <a:r>
              <a:rPr lang="nl-NL" sz="2400" dirty="0"/>
              <a:t>Kinderdagverblijf</a:t>
            </a:r>
          </a:p>
          <a:p>
            <a:r>
              <a:rPr lang="nl-NL" sz="2400" dirty="0"/>
              <a:t>Medisch Kinderdagverblijf</a:t>
            </a:r>
          </a:p>
          <a:p>
            <a:r>
              <a:rPr lang="nl-NL" sz="2400" dirty="0"/>
              <a:t>BSO</a:t>
            </a:r>
          </a:p>
          <a:p>
            <a:r>
              <a:rPr lang="nl-NL" sz="2400" dirty="0"/>
              <a:t>VVE</a:t>
            </a:r>
          </a:p>
          <a:p>
            <a:r>
              <a:rPr lang="nl-NL" sz="2400" dirty="0"/>
              <a:t>Basisonderwijs</a:t>
            </a:r>
          </a:p>
        </p:txBody>
      </p:sp>
    </p:spTree>
    <p:extLst>
      <p:ext uri="{BB962C8B-B14F-4D97-AF65-F5344CB8AC3E}">
        <p14:creationId xmlns:p14="http://schemas.microsoft.com/office/powerpoint/2010/main" val="202036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06F404C-FE32-4BB7-BE2E-239186AA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9/23/2021</a:t>
            </a:fld>
            <a:endParaRPr lang="en-US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1051CDE-2E59-4EDE-A0D8-BA95F928C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E315E18-EFD6-44C1-AA3F-40884AE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9</a:t>
            </a:fld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56A5149-427E-492D-BEEF-C2E6BE8138D6}"/>
              </a:ext>
            </a:extLst>
          </p:cNvPr>
          <p:cNvSpPr txBox="1"/>
          <p:nvPr/>
        </p:nvSpPr>
        <p:spPr>
          <a:xfrm>
            <a:off x="1000125" y="914400"/>
            <a:ext cx="970009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Vervolg antwoorden bij 8:</a:t>
            </a:r>
          </a:p>
          <a:p>
            <a:endParaRPr lang="nl-NL" dirty="0"/>
          </a:p>
          <a:p>
            <a:r>
              <a:rPr lang="nl-NL" dirty="0"/>
              <a:t>BSO:	leeftijd 4-12 jaar</a:t>
            </a:r>
          </a:p>
          <a:p>
            <a:r>
              <a:rPr lang="nl-NL" dirty="0"/>
              <a:t>	* onderscheid maken bij activiteiten met kinderen tot 8 jaar en 8-12 jaar</a:t>
            </a:r>
          </a:p>
          <a:p>
            <a:r>
              <a:rPr lang="nl-NL" dirty="0"/>
              <a:t>	* oudere kinderen: meer ruimte voor eigen inbreng nodig, willen zelf met ideeën komen,</a:t>
            </a:r>
          </a:p>
          <a:p>
            <a:r>
              <a:rPr lang="nl-NL" dirty="0"/>
              <a:t>	   je kunt samenwerking van ze verwachten.</a:t>
            </a:r>
          </a:p>
          <a:p>
            <a:endParaRPr lang="nl-NL" dirty="0"/>
          </a:p>
          <a:p>
            <a:r>
              <a:rPr lang="nl-NL" dirty="0"/>
              <a:t>VVE	leeftijd 2-6 jaar</a:t>
            </a:r>
          </a:p>
          <a:p>
            <a:r>
              <a:rPr lang="nl-NL" dirty="0"/>
              <a:t>	* voor kinderen die mogelijk een achterstand hebben (op basis van hun thuissituatie/afkomst)</a:t>
            </a:r>
          </a:p>
          <a:p>
            <a:r>
              <a:rPr lang="nl-NL" dirty="0"/>
              <a:t>	* er is een programma VVE waarin het leren van Nederlands centraal staat </a:t>
            </a:r>
          </a:p>
          <a:p>
            <a:r>
              <a:rPr lang="nl-NL" dirty="0"/>
              <a:t>	* ook veel aandacht voor sociaal-emotionele ontwikkeling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0878275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RegularSeed_2SEEDS">
      <a:dk1>
        <a:srgbClr val="000000"/>
      </a:dk1>
      <a:lt1>
        <a:srgbClr val="FFFFFF"/>
      </a:lt1>
      <a:dk2>
        <a:srgbClr val="3D2229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74CD5"/>
      </a:accent6>
      <a:hlink>
        <a:srgbClr val="3F87BF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516</Words>
  <Application>Microsoft Office PowerPoint</Application>
  <PresentationFormat>Breedbeeld</PresentationFormat>
  <Paragraphs>99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Univers Condensed</vt:lpstr>
      <vt:lpstr>MemoVTI</vt:lpstr>
      <vt:lpstr>Kantoorthema</vt:lpstr>
      <vt:lpstr>Les 1 Methodiek Periode 5 PW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Methodiek Periode 5 PW</dc:title>
  <dc:creator>Laura Beeftink</dc:creator>
  <cp:lastModifiedBy>Laura Beeftink</cp:lastModifiedBy>
  <cp:revision>10</cp:revision>
  <dcterms:created xsi:type="dcterms:W3CDTF">2021-08-25T09:30:10Z</dcterms:created>
  <dcterms:modified xsi:type="dcterms:W3CDTF">2021-09-23T07:10:59Z</dcterms:modified>
</cp:coreProperties>
</file>